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tags+xml" PartName="/ppt/tags/tag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notesMasterIdLst>
    <p:notesMasterId r:id="rId14"/>
  </p:notesMasterIdLst>
  <p:sldIdLst>
    <p:sldId id="320" r:id="rId3"/>
    <p:sldId id="258" r:id="rId4"/>
    <p:sldId id="321" r:id="rId5"/>
    <p:sldId id="322" r:id="rId6"/>
    <p:sldId id="323" r:id="rId7"/>
    <p:sldId id="324" r:id="rId8"/>
    <p:sldId id="325" r:id="rId9"/>
    <p:sldId id="327" r:id="rId10"/>
    <p:sldId id="328" r:id="rId11"/>
    <p:sldId id="329" r:id="rId12"/>
    <p:sldId id="330" r:id="rId13"/>
  </p:sldIdLst>
  <p:sldSz cx="12192000" cy="6858000"/>
  <p:notesSz cx="66484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C90"/>
    <a:srgbClr val="000099"/>
    <a:srgbClr val="08285E"/>
    <a:srgbClr val="000066"/>
    <a:srgbClr val="0066FF"/>
    <a:srgbClr val="0099CC"/>
    <a:srgbClr val="0000FF"/>
    <a:srgbClr val="0000CC"/>
    <a:srgbClr val="FF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822" y="7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5916" y="0"/>
            <a:ext cx="288099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5957A-5E69-444F-B544-9592E781F2C6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21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846" y="4703852"/>
            <a:ext cx="531876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3831"/>
            <a:ext cx="288099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5916" y="9283831"/>
            <a:ext cx="288099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4FE65-119A-4816-92BA-489875896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50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659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755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547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89138" y="549275"/>
            <a:ext cx="4886325" cy="2749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199559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262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4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878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889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230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64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58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44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EC0EA-AF1C-49C7-A35D-CE356995568C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E682E-06A4-4F0E-A723-85794D032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85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119C1-2A1D-450E-A9D4-524B0032F367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39B98-8A7B-4964-9774-1CD0202FC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C0BA7-4A78-4556-A8EF-5651C5B8D27D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EB32C-29B4-4CCF-BD19-5F0046F65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29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11A80-280C-411B-96E8-EBE8F721996E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60E0A-8674-4507-985D-218FFF79E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18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C2715-646D-4D11-A56D-D23DCEE45608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CF3C5-B30B-490F-A232-30FD42FF9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52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FDBE3-9822-494F-95C0-CC273FBB8326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535B5-22EA-43AA-B7E9-ED4DAFB8A9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8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3AB70-598B-43DF-8A2A-5EDC317B320B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0D9D2-D2B0-4E06-B85F-CC2F18AF3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72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67272-17D9-4E33-B42E-1F8CD374D7D4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5A545-FC37-4080-A8D2-EDE9A6689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83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74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F3429-F932-4E7E-AB95-355D23D2F26C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C1BB8-6933-4CF7-8137-B4117BF04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22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4381D-4F6A-47E3-941D-4C45DE515534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4031E-7F69-4AB5-9C80-22282E506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36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F0272-493C-4EBC-A2F7-86F2FA8F7647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49F6F-A576-4A77-A41C-354660605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74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47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26"/>
            </a:lvl1pPr>
            <a:lvl2pPr marL="500048" indent="0" algn="ctr">
              <a:buNone/>
              <a:defRPr sz="2187"/>
            </a:lvl2pPr>
            <a:lvl3pPr marL="1000096" indent="0" algn="ctr">
              <a:buNone/>
              <a:defRPr sz="1970"/>
            </a:lvl3pPr>
            <a:lvl4pPr marL="1500139" indent="0" algn="ctr">
              <a:buNone/>
              <a:defRPr sz="1750"/>
            </a:lvl4pPr>
            <a:lvl5pPr marL="2000189" indent="0" algn="ctr">
              <a:buNone/>
              <a:defRPr sz="1750"/>
            </a:lvl5pPr>
            <a:lvl6pPr marL="2500233" indent="0" algn="ctr">
              <a:buNone/>
              <a:defRPr sz="1750"/>
            </a:lvl6pPr>
            <a:lvl7pPr marL="3000280" indent="0" algn="ctr">
              <a:buNone/>
              <a:defRPr sz="1750"/>
            </a:lvl7pPr>
            <a:lvl8pPr marL="3500325" indent="0" algn="ctr">
              <a:buNone/>
              <a:defRPr sz="1750"/>
            </a:lvl8pPr>
            <a:lvl9pPr marL="4000374" indent="0" algn="ctr">
              <a:buNone/>
              <a:defRPr sz="175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378"/>
            <a:ext cx="27432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B5C08A1-7713-47CE-97B4-863D833656A0}" type="datetimeFigureOut">
              <a:rPr lang="id-ID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17/07/2023</a:t>
            </a:fld>
            <a:endParaRPr lang="id-ID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5" y="6356378"/>
            <a:ext cx="41148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8504" y="6356378"/>
            <a:ext cx="495302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D3C9449-514E-4F2F-BDF6-E5528CC1E8B5}" type="slidenum">
              <a:rPr lang="id-ID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>
              <a:solidFill>
                <a:prstClr val="black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872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1"/>
            <a:ext cx="2743200" cy="36618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defTabSz="1219170" eaLnBrk="1" hangingPunct="1">
              <a:buFont typeface="Arial" panose="020B0604020202020204" pitchFamily="34" charset="0"/>
              <a:buNone/>
              <a:defRPr>
                <a:latin typeface="+mn-lt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CAC394-BC7E-46DE-9298-F1E194B8BF6E}" type="datetime1">
              <a:rPr lang="zh-CN" altLang="en-US">
                <a:solidFill>
                  <a:srgbClr val="4B4D4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2023/7/17</a:t>
            </a:fld>
            <a:endParaRPr lang="zh-CN" altLang="en-US">
              <a:solidFill>
                <a:srgbClr val="4B4D4F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>
            <a:lvl1pPr defTabSz="1219170" fontAlgn="base">
              <a:buFont typeface="Arial" panose="020B0604020202020204" pitchFamily="34" charset="0"/>
              <a:buNone/>
              <a:defRPr noProof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>
            <a:lvl1pPr defTabSz="1219170" fontAlgn="base">
              <a:buFont typeface="Arial" panose="020B0604020202020204" pitchFamily="34" charset="0"/>
              <a:buNone/>
              <a:defRPr noProof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EF3D62E-5CD7-4F7F-8888-54F689243974}" type="slidenum">
              <a:rPr lang="zh-CN" altLang="en-US">
                <a:solidFill>
                  <a:srgbClr val="4B4D4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 sz="2400">
              <a:solidFill>
                <a:srgbClr val="4B4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9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333676" y="356628"/>
            <a:ext cx="11524648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3678" y="825951"/>
            <a:ext cx="11524647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96284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nyPPT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745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3"/>
          </p:nvPr>
        </p:nvSpPr>
        <p:spPr>
          <a:xfrm>
            <a:off x="10287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36068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5"/>
          </p:nvPr>
        </p:nvSpPr>
        <p:spPr>
          <a:xfrm>
            <a:off x="61849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6"/>
          </p:nvPr>
        </p:nvSpPr>
        <p:spPr>
          <a:xfrm>
            <a:off x="87630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87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empty_p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23318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762048" y="-71462"/>
            <a:ext cx="109728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/>
              <a:t>PowerPoint Template</a:t>
            </a:r>
            <a:endParaRPr lang="zh-CN" altLang="en-US" dirty="0"/>
          </a:p>
        </p:txBody>
      </p:sp>
      <p:sp>
        <p:nvSpPr>
          <p:cNvPr id="7" name="SmartArt 占位符 6"/>
          <p:cNvSpPr>
            <a:spLocks noGrp="1"/>
          </p:cNvSpPr>
          <p:nvPr>
            <p:ph type="dgm" sz="quarter" idx="11"/>
          </p:nvPr>
        </p:nvSpPr>
        <p:spPr>
          <a:xfrm>
            <a:off x="952465" y="1785938"/>
            <a:ext cx="6096009" cy="4143392"/>
          </a:xfrm>
        </p:spPr>
        <p:txBody>
          <a:bodyPr/>
          <a:lstStyle/>
          <a:p>
            <a:r>
              <a:rPr lang="ru-RU" altLang="zh-CN"/>
              <a:t>Вставка рисунка SmartArt</a:t>
            </a:r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sz="quarter" idx="12"/>
          </p:nvPr>
        </p:nvSpPr>
        <p:spPr>
          <a:xfrm>
            <a:off x="7239000" y="1785939"/>
            <a:ext cx="4286251" cy="4143375"/>
          </a:xfr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94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11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857299" y="-24"/>
            <a:ext cx="109728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/>
              <a:t>PowerPoint Template</a:t>
            </a:r>
            <a:endParaRPr lang="zh-CN" altLang="en-US" dirty="0"/>
          </a:p>
        </p:txBody>
      </p:sp>
      <p:sp>
        <p:nvSpPr>
          <p:cNvPr id="5" name="SmartArt 占位符 4"/>
          <p:cNvSpPr>
            <a:spLocks noGrp="1"/>
          </p:cNvSpPr>
          <p:nvPr>
            <p:ph type="dgm" sz="quarter" idx="10"/>
          </p:nvPr>
        </p:nvSpPr>
        <p:spPr>
          <a:xfrm>
            <a:off x="952500" y="1857375"/>
            <a:ext cx="5334000" cy="4286250"/>
          </a:xfrm>
        </p:spPr>
        <p:txBody>
          <a:bodyPr/>
          <a:lstStyle/>
          <a:p>
            <a:r>
              <a:rPr lang="ru-RU" altLang="zh-CN"/>
              <a:t>Вставка рисунка SmartArt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6667500" y="1857375"/>
            <a:ext cx="4953000" cy="4286250"/>
          </a:xfr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78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571462" y="1714488"/>
            <a:ext cx="2762271" cy="2071703"/>
          </a:xfrm>
        </p:spPr>
        <p:txBody>
          <a:bodyPr/>
          <a:lstStyle/>
          <a:p>
            <a:r>
              <a:rPr lang="ru-RU" altLang="zh-CN"/>
              <a:t>Вставка рисунка</a:t>
            </a:r>
            <a:endParaRPr lang="zh-CN" altLang="en-US"/>
          </a:p>
        </p:txBody>
      </p:sp>
      <p:sp>
        <p:nvSpPr>
          <p:cNvPr id="10" name="图片占位符 8"/>
          <p:cNvSpPr>
            <a:spLocks noGrp="1"/>
          </p:cNvSpPr>
          <p:nvPr>
            <p:ph type="pic" sz="quarter" idx="11"/>
          </p:nvPr>
        </p:nvSpPr>
        <p:spPr>
          <a:xfrm>
            <a:off x="3428981" y="1714489"/>
            <a:ext cx="2762271" cy="2071703"/>
          </a:xfrm>
        </p:spPr>
        <p:txBody>
          <a:bodyPr/>
          <a:lstStyle/>
          <a:p>
            <a:r>
              <a:rPr lang="ru-RU" altLang="zh-CN"/>
              <a:t>Вставка рисунка</a:t>
            </a:r>
            <a:endParaRPr lang="zh-CN" altLang="en-US"/>
          </a:p>
        </p:txBody>
      </p:sp>
      <p:sp>
        <p:nvSpPr>
          <p:cNvPr id="11" name="图片占位符 8"/>
          <p:cNvSpPr>
            <a:spLocks noGrp="1"/>
          </p:cNvSpPr>
          <p:nvPr>
            <p:ph type="pic" sz="quarter" idx="12"/>
          </p:nvPr>
        </p:nvSpPr>
        <p:spPr>
          <a:xfrm>
            <a:off x="571461" y="3857628"/>
            <a:ext cx="2762271" cy="2071703"/>
          </a:xfrm>
        </p:spPr>
        <p:txBody>
          <a:bodyPr/>
          <a:lstStyle/>
          <a:p>
            <a:r>
              <a:rPr lang="ru-RU" altLang="zh-CN"/>
              <a:t>Вставка рисунка</a:t>
            </a:r>
            <a:endParaRPr lang="zh-CN" altLang="en-US"/>
          </a:p>
        </p:txBody>
      </p:sp>
      <p:sp>
        <p:nvSpPr>
          <p:cNvPr id="12" name="图片占位符 8"/>
          <p:cNvSpPr>
            <a:spLocks noGrp="1"/>
          </p:cNvSpPr>
          <p:nvPr>
            <p:ph type="pic" sz="quarter" idx="13"/>
          </p:nvPr>
        </p:nvSpPr>
        <p:spPr>
          <a:xfrm>
            <a:off x="3428982" y="3857628"/>
            <a:ext cx="2762271" cy="2071703"/>
          </a:xfrm>
        </p:spPr>
        <p:txBody>
          <a:bodyPr/>
          <a:lstStyle/>
          <a:p>
            <a:r>
              <a:rPr lang="ru-RU" altLang="zh-CN"/>
              <a:t>Вставка рисунка</a:t>
            </a:r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 hasCustomPrompt="1"/>
          </p:nvPr>
        </p:nvSpPr>
        <p:spPr>
          <a:xfrm>
            <a:off x="-1047800" y="-16"/>
            <a:ext cx="109728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/>
              <a:t>PowerPoint Template</a:t>
            </a:r>
            <a:endParaRPr lang="zh-CN" alt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sz="quarter" idx="14"/>
          </p:nvPr>
        </p:nvSpPr>
        <p:spPr>
          <a:xfrm>
            <a:off x="6381752" y="1714501"/>
            <a:ext cx="5048249" cy="4214813"/>
          </a:xfr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88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66751" y="1143001"/>
            <a:ext cx="10858500" cy="1357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767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 hasCustomPrompt="1"/>
          </p:nvPr>
        </p:nvSpPr>
        <p:spPr>
          <a:xfrm>
            <a:off x="-1238301" y="5143512"/>
            <a:ext cx="10972800" cy="1143000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altLang="zh-CN" dirty="0"/>
              <a:t>Thank You 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176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8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609600" y="1176867"/>
            <a:ext cx="10941051" cy="4540251"/>
          </a:xfrm>
          <a:prstGeom prst="rect">
            <a:avLst/>
          </a:prstGeom>
          <a:solidFill>
            <a:schemeClr val="bg1">
              <a:alpha val="70000"/>
            </a:schemeClr>
          </a:solidFill>
          <a:ln w="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924985" y="1449918"/>
            <a:ext cx="10342033" cy="3958167"/>
          </a:xfrm>
          <a:prstGeom prst="rect">
            <a:avLst/>
          </a:prstGeom>
          <a:solidFill>
            <a:srgbClr val="40404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9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21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6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46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01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01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00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4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62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3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2DC3B-9C40-4747-99BC-02B56B06BC71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63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30FC52-EFE3-48F9-B1C7-80210C62BC5C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641E55-E1C1-4468-82B9-2BB50AEDA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98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6" r:id="rId12"/>
    <p:sldLayoutId id="2147483707" r:id="rId13"/>
    <p:sldLayoutId id="2147483708" r:id="rId14"/>
    <p:sldLayoutId id="2147483709" r:id="rId15"/>
    <p:sldLayoutId id="2147483673" r:id="rId16"/>
    <p:sldLayoutId id="2147483674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6" r:id="rId25"/>
    <p:sldLayoutId id="2147483687" r:id="rId26"/>
    <p:sldLayoutId id="2147483688" r:id="rId27"/>
    <p:sldLayoutId id="2147483690" r:id="rId28"/>
  </p:sldLayoutIdLst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23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23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3310128" y="667512"/>
            <a:ext cx="8480044" cy="699389"/>
          </a:xfrm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диный день информирования населения</a:t>
            </a:r>
            <a:br>
              <a:rPr lang="ru-RU" altLang="ru-RU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ДЕМОГРАФИЧЕСКАЯ БЕЗОПАСНОСТЬ – </a:t>
            </a:r>
            <a:b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ПРОЦВЕТАНИЯ ОБЩЕСТВА, </a:t>
            </a:r>
            <a:b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УСЛОВИЕ </a:t>
            </a:r>
            <a:br>
              <a:rPr lang="ru-RU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ГОСУДАРСТВА</a:t>
            </a:r>
            <a:br>
              <a:rPr lang="ru-RU" sz="2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900" b="1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br>
              <a:rPr lang="ru-RU" sz="2900" b="1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июль 2023 г.</a:t>
            </a:r>
            <a:b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82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528595" y="1119272"/>
            <a:ext cx="9540668" cy="2741176"/>
            <a:chOff x="3006236" y="589485"/>
            <a:chExt cx="5573751" cy="2271754"/>
          </a:xfrm>
        </p:grpSpPr>
        <p:sp>
          <p:nvSpPr>
            <p:cNvPr id="7" name="任意多边形 6"/>
            <p:cNvSpPr/>
            <p:nvPr/>
          </p:nvSpPr>
          <p:spPr>
            <a:xfrm>
              <a:off x="3006236" y="612177"/>
              <a:ext cx="5555860" cy="2113892"/>
            </a:xfrm>
            <a:prstGeom prst="round2DiagRect">
              <a:avLst/>
            </a:prstGeom>
            <a:solidFill>
              <a:srgbClr val="FFFFFF"/>
            </a:solidFill>
            <a:ln w="19050">
              <a:solidFill>
                <a:srgbClr val="DDDDDD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8" name="文本框 15"/>
            <p:cNvSpPr txBox="1"/>
            <p:nvPr/>
          </p:nvSpPr>
          <p:spPr>
            <a:xfrm>
              <a:off x="3080717" y="589485"/>
              <a:ext cx="5499270" cy="2271754"/>
            </a:xfrm>
            <a:prstGeom prst="round2Diag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Направления в области охраны здоровья и демографической безопасности: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разработка мер по укреплению репродуктивного здоровья, формированию культуры здорового образа жизни и </a:t>
              </a:r>
              <a:r>
                <a:rPr lang="ru-RU" sz="1500" b="1" dirty="0" err="1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здоровьесбережения</a:t>
              </a:r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совершенствование системы поддержки семей с детьми, улучшение условий их жизнедеятельности, укрепление института семьи;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амбулаторно-поликлинической службы;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переход от постатейного финансирования организаций здравоохранения к системе финансирования на основе достигнутых результатов;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внедрение национальной системы медицинской аккредитации организаций здравоохранения;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здравоохранения регионов, в том числе межрегиональных и межрайонных центров</a:t>
              </a:r>
            </a:p>
          </p:txBody>
        </p:sp>
      </p:grpSp>
      <p:sp>
        <p:nvSpPr>
          <p:cNvPr id="27" name="矩形 259"/>
          <p:cNvSpPr>
            <a:spLocks noChangeArrowheads="1"/>
          </p:cNvSpPr>
          <p:nvPr/>
        </p:nvSpPr>
        <p:spPr bwMode="auto">
          <a:xfrm>
            <a:off x="2656086" y="288580"/>
            <a:ext cx="9389376" cy="7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2200"/>
              </a:lnSpc>
              <a:buNone/>
            </a:pP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совершенствования </a:t>
            </a:r>
          </a:p>
          <a:p>
            <a:pPr algn="ctr">
              <a:lnSpc>
                <a:spcPts val="2200"/>
              </a:lnSpc>
              <a:buNone/>
            </a:pP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демографической политики Республики Беларусь</a:t>
            </a:r>
            <a:endParaRPr lang="ru-RU" sz="2600" spc="12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组合 4"/>
          <p:cNvGrpSpPr/>
          <p:nvPr/>
        </p:nvGrpSpPr>
        <p:grpSpPr>
          <a:xfrm>
            <a:off x="2528596" y="3981909"/>
            <a:ext cx="9510044" cy="2618402"/>
            <a:chOff x="3150058" y="1015336"/>
            <a:chExt cx="4834454" cy="804410"/>
          </a:xfrm>
        </p:grpSpPr>
        <p:sp>
          <p:nvSpPr>
            <p:cNvPr id="31" name="任意多边形 6"/>
            <p:cNvSpPr/>
            <p:nvPr/>
          </p:nvSpPr>
          <p:spPr>
            <a:xfrm>
              <a:off x="3150058" y="1015336"/>
              <a:ext cx="4834454" cy="804410"/>
            </a:xfrm>
            <a:prstGeom prst="round2DiagRect">
              <a:avLst/>
            </a:prstGeom>
            <a:solidFill>
              <a:srgbClr val="FFFFFF"/>
            </a:solidFill>
            <a:ln w="19050">
              <a:solidFill>
                <a:srgbClr val="DDDDDD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33" name="文本框 15"/>
            <p:cNvSpPr txBox="1"/>
            <p:nvPr/>
          </p:nvSpPr>
          <p:spPr>
            <a:xfrm>
              <a:off x="3150058" y="1054200"/>
              <a:ext cx="4834454" cy="156918"/>
            </a:xfrm>
            <a:prstGeom prst="round2Diag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dirty="0">
                <a:solidFill>
                  <a:srgbClr val="000066"/>
                </a:solidFill>
                <a:latin typeface="Impact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789853" y="3981909"/>
            <a:ext cx="90973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 организаций системы здравоохранения:</a:t>
            </a:r>
          </a:p>
          <a:p>
            <a:pPr marL="0" lvl="1" indent="354013" algn="just"/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охрана и восстановление репродуктивного здоровья населения, в том числе увеличение объемов оказания медицинской помощи по лечению бесплодия с использованием современных вспомогательных репродуктивных технологий;</a:t>
            </a:r>
          </a:p>
          <a:p>
            <a:pPr marL="0" lvl="1" indent="354013" algn="just"/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комплексной пренатальной (дородовой) диагностики;</a:t>
            </a:r>
          </a:p>
          <a:p>
            <a:pPr marL="0" lvl="1" indent="354013" algn="just"/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фетальной и неонатальной хирургии – инновационных направлений оказания медицинской помощи внутриутробно;</a:t>
            </a:r>
          </a:p>
          <a:p>
            <a:pPr marL="0" lvl="1" indent="354013" algn="just"/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внедрение новых технологий неонатального скрининга как основы раннего выявления и профилактики наследственной патологии и др.</a:t>
            </a:r>
            <a:endParaRPr lang="ru-RU" sz="1500" b="1" dirty="0">
              <a:solidFill>
                <a:srgbClr val="00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87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9382" y="821260"/>
            <a:ext cx="9052969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/>
              <a:t>	</a:t>
            </a:r>
          </a:p>
          <a:p>
            <a:pPr algn="just"/>
            <a:endParaRPr lang="ru-RU" b="1" i="1" dirty="0"/>
          </a:p>
          <a:p>
            <a:pPr indent="358775" algn="just"/>
            <a:r>
              <a:rPr lang="ru-RU" sz="2800" b="1" i="1" dirty="0">
                <a:solidFill>
                  <a:srgbClr val="000066"/>
                </a:solidFill>
                <a:latin typeface="Monotype Corsiva" panose="03010101010201010101" pitchFamily="66" charset="0"/>
              </a:rPr>
              <a:t>	</a:t>
            </a: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здоровой нации никакой экономики </a:t>
            </a:r>
            <a:b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будет... Без дисциплины, без готовности правильно реагировать на современные </a:t>
            </a:r>
            <a:b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вызовы не будет реального суверенитета </a:t>
            </a:r>
            <a:b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независимости.</a:t>
            </a:r>
          </a:p>
          <a:p>
            <a:pPr algn="r"/>
            <a:endParaRPr lang="ru-RU" sz="2300" b="1" spc="1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300" b="1" spc="1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выступления </a:t>
            </a:r>
          </a:p>
          <a:p>
            <a:pPr algn="r"/>
            <a:r>
              <a:rPr lang="ru-RU" sz="2300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Республики Беларусь </a:t>
            </a:r>
          </a:p>
          <a:p>
            <a:pPr algn="r"/>
            <a:r>
              <a:rPr lang="ru-RU" sz="2300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А.Г.Лукашенко на совещании </a:t>
            </a:r>
          </a:p>
          <a:p>
            <a:pPr algn="r"/>
            <a:r>
              <a:rPr lang="ru-RU" sz="2300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актуальным вопросам здравоохранения </a:t>
            </a:r>
          </a:p>
          <a:p>
            <a:pPr algn="r"/>
            <a:r>
              <a:rPr lang="ru-RU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мая 2023 г.</a:t>
            </a:r>
            <a:r>
              <a:rPr lang="ru-RU" altLang="zh-CN" b="1" spc="120" dirty="0">
                <a:solidFill>
                  <a:srgbClr val="00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endParaRPr lang="en-US" altLang="zh-CN" b="1" spc="120" dirty="0">
              <a:solidFill>
                <a:srgbClr val="000066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46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6313" y="265176"/>
            <a:ext cx="9500616" cy="62786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/>
              <a:t>	</a:t>
            </a:r>
          </a:p>
          <a:p>
            <a:pPr marL="360000" algn="just"/>
            <a:r>
              <a:rPr lang="ru-RU" sz="2800" b="1" i="1" dirty="0">
                <a:solidFill>
                  <a:srgbClr val="000066"/>
                </a:solidFill>
                <a:latin typeface="Monotype Corsiva" panose="03010101010201010101" pitchFamily="66" charset="0"/>
              </a:rPr>
              <a:t>	</a:t>
            </a:r>
          </a:p>
          <a:p>
            <a:pPr marL="360000" algn="just"/>
            <a:r>
              <a:rPr lang="ru-RU" sz="2600" b="1" spc="120" dirty="0">
                <a:solidFill>
                  <a:srgbClr val="000066"/>
                </a:solidFill>
                <a:latin typeface="Impact" panose="020B0806030902050204" pitchFamily="34" charset="0"/>
              </a:rPr>
              <a:t>	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детей – вопрос демографической безопасности, без чего нет смысла думать </a:t>
            </a:r>
            <a:b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завтрашнем дне… </a:t>
            </a:r>
          </a:p>
          <a:p>
            <a:pPr marL="360000" algn="just"/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Чтобы крепко стоять на своей земле, нас, белорусов, должно быть значительно больше – это важнейшее условие суверенитета. </a:t>
            </a:r>
          </a:p>
          <a:p>
            <a:pPr marL="360000" algn="just"/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 государство делает много, чтобы обеспечить для этого соответствующие условия. </a:t>
            </a:r>
          </a:p>
          <a:p>
            <a:pPr algn="just"/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выступления </a:t>
            </a:r>
          </a:p>
          <a:p>
            <a:pPr algn="r"/>
            <a: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Главы государства А.Г.Лукашенко </a:t>
            </a:r>
            <a:b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Посланием белорусскому народу </a:t>
            </a:r>
            <a:b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Национальному собранию Республики Беларусь </a:t>
            </a:r>
            <a:endParaRPr lang="ru-RU" sz="2300" spc="120" dirty="0">
              <a:solidFill>
                <a:srgbClr val="0828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марта 2023 г.</a:t>
            </a:r>
            <a:r>
              <a:rPr lang="ru-RU" altLang="zh-CN" spc="120" dirty="0">
                <a:solidFill>
                  <a:srgbClr val="08285E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en-US" altLang="zh-CN" spc="120" dirty="0">
              <a:solidFill>
                <a:srgbClr val="08285E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93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670048" y="598894"/>
            <a:ext cx="962953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ts val="2800"/>
              </a:lnSpc>
              <a:spcAft>
                <a:spcPct val="0"/>
              </a:spcAft>
              <a:buNone/>
              <a:defRPr/>
            </a:pPr>
            <a:r>
              <a:rPr lang="ru-RU" sz="29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Демографическая безопасность – важнейшая составляющая национальной безопасности Республики Беларусь</a:t>
            </a:r>
            <a:endParaRPr kumimoji="0" lang="ru-RU" altLang="zh-CN" sz="2900" b="0" i="0" u="none" strike="noStrike" kern="1200" cap="all" spc="110" normalizeH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63390" y="2584036"/>
            <a:ext cx="74615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основные национальные интересы в демографической сфере;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63390" y="3138765"/>
            <a:ext cx="744740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внутренние источники угроз национальной безопасности </a:t>
            </a:r>
            <a:b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в демографической сфере;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63618" y="4023794"/>
            <a:ext cx="746988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основной внешний источник угроз национальной безопасности в демографической сфере;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54780" y="4908823"/>
            <a:ext cx="747011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нейтрализации внутренних источников угроз в демографической сфере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40911" y="5771328"/>
            <a:ext cx="746988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важнейшие направления защиты от внешних угроз </a:t>
            </a:r>
            <a:b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демографической сфере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87752" y="2024624"/>
            <a:ext cx="94457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spc="120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с учетом проекта новой Концепции национальной безопасности Республики Беларусь</a:t>
            </a:r>
          </a:p>
        </p:txBody>
      </p:sp>
    </p:spTree>
    <p:extLst>
      <p:ext uri="{BB962C8B-B14F-4D97-AF65-F5344CB8AC3E}">
        <p14:creationId xmlns:p14="http://schemas.microsoft.com/office/powerpoint/2010/main" val="104340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432305" y="598894"/>
            <a:ext cx="9759696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None/>
              <a:defRPr/>
            </a:pPr>
            <a:r>
              <a:rPr lang="ru-RU" sz="29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Динамика демографических процессов в Беларуси</a:t>
            </a:r>
            <a:endParaRPr kumimoji="0" lang="ru-RU" altLang="zh-CN" sz="2900" b="0" i="0" u="none" strike="noStrike" kern="1200" cap="all" spc="120" normalizeH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81527" y="2453975"/>
            <a:ext cx="8868993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1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Негативные тенденции:</a:t>
            </a:r>
            <a:endParaRPr kumimoji="0" lang="ru-RU" sz="21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13814" y="3578456"/>
            <a:ext cx="833670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числа женщин репродуктивного возраста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21024" y="4251409"/>
            <a:ext cx="82930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неустойчивость брачных союзов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06462" y="4789353"/>
            <a:ext cx="830763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частота искусственного прерывания беременности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21023" y="5335464"/>
            <a:ext cx="82930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гинекологических заболеваний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21023" y="5873408"/>
            <a:ext cx="829306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 женского и мужского бесплодия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21023" y="3032345"/>
            <a:ext cx="832949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смертности над рождаемостью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17119" y="1221051"/>
            <a:ext cx="9333402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 в сфере стимулирования рождаемости –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развитие системы поддержки семей  акцентом на рождение </a:t>
            </a:r>
            <a:b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вторых и последующих детей</a:t>
            </a:r>
          </a:p>
        </p:txBody>
      </p:sp>
    </p:spTree>
    <p:extLst>
      <p:ext uri="{BB962C8B-B14F-4D97-AF65-F5344CB8AC3E}">
        <p14:creationId xmlns:p14="http://schemas.microsoft.com/office/powerpoint/2010/main" val="76453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Freeform: Shape 57"/>
          <p:cNvSpPr/>
          <p:nvPr/>
        </p:nvSpPr>
        <p:spPr>
          <a:xfrm>
            <a:off x="6018110" y="5237302"/>
            <a:ext cx="2104331" cy="1014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2485">
                <a:srgbClr val="4FACFE"/>
              </a:gs>
              <a:gs pos="58102">
                <a:srgbClr val="28CFFE"/>
              </a:gs>
              <a:gs pos="100000">
                <a:srgbClr val="00F2FE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79" name="Freeform: Shape 63"/>
          <p:cNvSpPr/>
          <p:nvPr/>
        </p:nvSpPr>
        <p:spPr>
          <a:xfrm flipH="1">
            <a:off x="5468112" y="3928589"/>
            <a:ext cx="1539992" cy="1108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0">
                <a:srgbClr val="F000C6"/>
              </a:gs>
              <a:gs pos="46532">
                <a:srgbClr val="B800C4"/>
              </a:gs>
              <a:gs pos="100000">
                <a:srgbClr val="8000C2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0" name="Freeform: Shape 67"/>
          <p:cNvSpPr/>
          <p:nvPr/>
        </p:nvSpPr>
        <p:spPr>
          <a:xfrm>
            <a:off x="6567118" y="2708134"/>
            <a:ext cx="1614740" cy="9539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2372">
                <a:srgbClr val="FF0040"/>
              </a:gs>
              <a:gs pos="37053">
                <a:srgbClr val="FF0071"/>
              </a:gs>
              <a:gs pos="99150">
                <a:srgbClr val="FF00A2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3" name="TextBox 52"/>
          <p:cNvSpPr txBox="1"/>
          <p:nvPr/>
        </p:nvSpPr>
        <p:spPr>
          <a:xfrm>
            <a:off x="8181858" y="4428378"/>
            <a:ext cx="3714485" cy="224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бы позволяли материальные и другие условия, то планировали иметь одного ребенка 14,8%, двух детей – 45,5%, троих – 19,9%, четверых и больше – 5,6% респондентов</a:t>
            </a:r>
            <a:endParaRPr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3" name="TextBox 52"/>
          <p:cNvSpPr txBox="1"/>
          <p:nvPr/>
        </p:nvSpPr>
        <p:spPr>
          <a:xfrm>
            <a:off x="8122441" y="1934293"/>
            <a:ext cx="3892714" cy="224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Планируют с учетом реальных жизненных обстоятельств одного ребенка – 22,4%, двух детей – 44,6%, трех – 10,7%, четырех и больше – 2,2% (учитывая тех, 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уже есть)</a:t>
            </a:r>
          </a:p>
        </p:txBody>
      </p:sp>
      <p:sp>
        <p:nvSpPr>
          <p:cNvPr id="1897" name="TextBox 52"/>
          <p:cNvSpPr txBox="1"/>
          <p:nvPr/>
        </p:nvSpPr>
        <p:spPr>
          <a:xfrm>
            <a:off x="2587751" y="3448551"/>
            <a:ext cx="2880361" cy="2862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мнению 52,4% опрошенных, современные пары не могут иметь желаемое количество детей по причине боязни того, что не смогут обеспечить ребенка 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необходимым</a:t>
            </a:r>
            <a:endParaRPr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矩形 259"/>
          <p:cNvSpPr>
            <a:spLocks noChangeArrowheads="1"/>
          </p:cNvSpPr>
          <p:nvPr/>
        </p:nvSpPr>
        <p:spPr bwMode="auto">
          <a:xfrm>
            <a:off x="2572364" y="355534"/>
            <a:ext cx="9604248" cy="102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республиканского опроса, </a:t>
            </a:r>
            <a:b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проведенного в апреле 2023 г. </a:t>
            </a:r>
            <a:b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Институтом социологии НАН Беларуси</a:t>
            </a:r>
          </a:p>
        </p:txBody>
      </p:sp>
      <p:sp>
        <p:nvSpPr>
          <p:cNvPr id="40" name="Freeform: Shape 72"/>
          <p:cNvSpPr/>
          <p:nvPr/>
        </p:nvSpPr>
        <p:spPr>
          <a:xfrm flipH="1">
            <a:off x="5468111" y="1580216"/>
            <a:ext cx="1539993" cy="1018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0">
                <a:srgbClr val="FFC203"/>
              </a:gs>
              <a:gs pos="36657">
                <a:srgbClr val="FF7D25"/>
              </a:gs>
              <a:gs pos="77153">
                <a:srgbClr val="FF3847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" name="TextBox 52"/>
          <p:cNvSpPr txBox="1"/>
          <p:nvPr/>
        </p:nvSpPr>
        <p:spPr>
          <a:xfrm>
            <a:off x="2587751" y="1411778"/>
            <a:ext cx="2958103" cy="1938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 детей 77% опрошенных (одного ребенка – 35,3%, двух детей – 48,9%, трех – 12,7%, четырех и больше – 2,6%)</a:t>
            </a:r>
          </a:p>
        </p:txBody>
      </p:sp>
    </p:spTree>
    <p:extLst>
      <p:ext uri="{BB962C8B-B14F-4D97-AF65-F5344CB8AC3E}">
        <p14:creationId xmlns:p14="http://schemas.microsoft.com/office/powerpoint/2010/main" val="152404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44217" y="486542"/>
            <a:ext cx="5782917" cy="5925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0A3C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2496312" y="410496"/>
            <a:ext cx="9523155" cy="749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spc="120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3. Ключевые направления деятельности белорусского государства </a:t>
            </a:r>
            <a:br>
              <a:rPr lang="ru-RU" sz="2200" b="1" spc="120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2200" b="1" spc="120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по обеспечению демографической безопасности</a:t>
            </a:r>
            <a:endParaRPr lang="ru-RU" altLang="zh-CN" sz="2200" b="1" spc="120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6608620" y="1182822"/>
            <a:ext cx="309780" cy="260597"/>
          </a:xfrm>
          <a:prstGeom prst="downArrow">
            <a:avLst/>
          </a:prstGeom>
          <a:solidFill>
            <a:srgbClr val="000066"/>
          </a:solidFill>
          <a:ln w="38100">
            <a:solidFill>
              <a:srgbClr val="0A3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0A3C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2496310" y="1888403"/>
            <a:ext cx="1473097" cy="91940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Конституция Республики Беларусь</a:t>
            </a:r>
            <a:endParaRPr lang="ru-RU" altLang="zh-CN" b="1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4138324" y="1908872"/>
            <a:ext cx="2230719" cy="8172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Кодекс </a:t>
            </a:r>
            <a:b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Республики Беларусь </a:t>
            </a:r>
            <a:b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о браке и семье</a:t>
            </a:r>
            <a:endParaRPr lang="ru-RU" altLang="zh-CN" sz="1600" b="1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TextBox 16"/>
          <p:cNvSpPr txBox="1"/>
          <p:nvPr/>
        </p:nvSpPr>
        <p:spPr>
          <a:xfrm>
            <a:off x="6537960" y="1876940"/>
            <a:ext cx="2322932" cy="1089660"/>
          </a:xfrm>
          <a:prstGeom prst="round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Указ Президента Республики Беларусь </a:t>
            </a:r>
            <a:b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от 21 января 1998 г. № 46</a:t>
            </a:r>
            <a:endParaRPr lang="ru-RU" altLang="zh-CN" sz="1600" b="1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矩形 4"/>
          <p:cNvSpPr/>
          <p:nvPr/>
        </p:nvSpPr>
        <p:spPr>
          <a:xfrm>
            <a:off x="9023628" y="1862650"/>
            <a:ext cx="3087672" cy="11921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Программа социально-экономического развития Республики Беларусь </a:t>
            </a:r>
            <a:b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на 2021–2025 годы</a:t>
            </a:r>
            <a:r>
              <a:rPr lang="ru-RU" altLang="zh-CN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3244217" y="1537632"/>
            <a:ext cx="0" cy="308114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606040" y="1494975"/>
            <a:ext cx="9413427" cy="42657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7497813" y="1551163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10567464" y="1568826"/>
            <a:ext cx="0" cy="288000"/>
          </a:xfrm>
          <a:prstGeom prst="straightConnector1">
            <a:avLst/>
          </a:prstGeom>
          <a:ln w="5715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5138928" y="1551163"/>
            <a:ext cx="7754" cy="325777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3170668" y="3267108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flipH="1">
            <a:off x="2360170" y="3820744"/>
            <a:ext cx="19649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«Брак как союз женщины и мужчины, семья, материнство, отцовство и детство находятся </a:t>
            </a:r>
            <a:b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защитой государства»</a:t>
            </a:r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5271971" y="3267108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215384" y="3780783"/>
            <a:ext cx="21536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 </a:t>
            </a:r>
            <a:b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браке и семье </a:t>
            </a:r>
          </a:p>
        </p:txBody>
      </p:sp>
      <p:cxnSp>
        <p:nvCxnSpPr>
          <p:cNvPr id="72" name="Прямая со стрелкой 71"/>
          <p:cNvCxnSpPr/>
          <p:nvPr/>
        </p:nvCxnSpPr>
        <p:spPr>
          <a:xfrm>
            <a:off x="7780459" y="3276660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553756" y="3820744"/>
            <a:ext cx="24043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государственной семейной политики</a:t>
            </a:r>
          </a:p>
        </p:txBody>
      </p:sp>
      <p:cxnSp>
        <p:nvCxnSpPr>
          <p:cNvPr id="76" name="Прямая со стрелкой 75"/>
          <p:cNvCxnSpPr/>
          <p:nvPr/>
        </p:nvCxnSpPr>
        <p:spPr>
          <a:xfrm>
            <a:off x="10634865" y="3276660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77"/>
          <p:cNvSpPr txBox="1"/>
          <p:nvPr/>
        </p:nvSpPr>
        <p:spPr>
          <a:xfrm>
            <a:off x="9713826" y="3757854"/>
            <a:ext cx="23974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b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«Здоровье народа </a:t>
            </a:r>
            <a:b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демографическая безопасность </a:t>
            </a:r>
            <a:b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Республики Беларусь» </a:t>
            </a:r>
            <a:b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2021–2025 годы, </a:t>
            </a:r>
            <a:endParaRPr lang="ru-RU" sz="1200" b="1" dirty="0">
              <a:solidFill>
                <a:srgbClr val="0A3C9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иные государственные программы </a:t>
            </a:r>
            <a:b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национальные планы </a:t>
            </a:r>
            <a:endParaRPr lang="ru-RU" sz="1200" b="1" dirty="0">
              <a:solidFill>
                <a:srgbClr val="0A3C9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319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551175" y="272915"/>
            <a:ext cx="94942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Социальная защита матери и ребенка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2927" y="853465"/>
            <a:ext cx="905256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государственных пособий;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2928" y="1955580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субсидии;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2929" y="2540563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адресная социальная помощь;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2929" y="3634070"/>
            <a:ext cx="905255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реализуемые в территориальных центрах;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2929" y="4802105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комиссия по правам ребенка;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2928" y="4207419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гарантии в трудовой сфере;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2929" y="5312560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межведомственная работа по сдерживанию социального сиротства;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2928" y="5929873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интернатных и развитие семейных форм устройства детей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52928" y="1405445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семейного капитала;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2928" y="3059541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услуги;</a:t>
            </a:r>
          </a:p>
        </p:txBody>
      </p:sp>
    </p:spTree>
    <p:extLst>
      <p:ext uri="{BB962C8B-B14F-4D97-AF65-F5344CB8AC3E}">
        <p14:creationId xmlns:p14="http://schemas.microsoft.com/office/powerpoint/2010/main" val="376913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514599" y="490061"/>
            <a:ext cx="9520631" cy="67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2200"/>
              </a:lnSpc>
              <a:buNone/>
            </a:pP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 Формирование ценностей </a:t>
            </a:r>
            <a:b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семьи, брака, материнства и отцовства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71367" y="1333402"/>
            <a:ext cx="929203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семьи </a:t>
            </a:r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 мая)</a:t>
            </a:r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День матери </a:t>
            </a:r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(14 октября)</a:t>
            </a:r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День отца </a:t>
            </a:r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(21 октября)</a:t>
            </a:r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91348" y="3575654"/>
            <a:ext cx="9278149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общественных объединений:</a:t>
            </a:r>
          </a:p>
          <a:p>
            <a:pPr lvl="0"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Федерация профсоюзов Беларуси (оказание единовременной материальной помощи, конкурсные программы, Республиканская профсоюзная акция </a:t>
            </a:r>
            <a:r>
              <a:rPr lang="ru-RU" sz="1400" b="1" spc="1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«Поздравим маму вместе!», инициатива «Компании, дружественные </a:t>
            </a:r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родителям» и т.п.); </a:t>
            </a:r>
          </a:p>
          <a:p>
            <a:pPr lvl="0"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Белорусский союз женщин (создание Музеев матери, региональный фестиваль </a:t>
            </a:r>
            <a:b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«Семьи за мир и созидание!», акция «Моя семья – моя страна» и т.п.);</a:t>
            </a:r>
          </a:p>
          <a:p>
            <a:pPr lvl="0"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общественные объединения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91349" y="5400289"/>
            <a:ext cx="9278148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государственных средств массовой информации:</a:t>
            </a:r>
          </a:p>
          <a:p>
            <a:pPr lvl="0" indent="447675"/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конкурс среди печатных и электронных средств массовой информации «Крепка семья – крепка держава»;</a:t>
            </a:r>
          </a:p>
          <a:p>
            <a:pPr lvl="0" indent="447675"/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фотоконкурс «Счастливая семья»;</a:t>
            </a:r>
          </a:p>
          <a:p>
            <a:pPr lvl="0" indent="447675"/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телевизионный проект «Родные люди» и др.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71368" y="1865376"/>
            <a:ext cx="9298129" cy="1046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учреждений образования:</a:t>
            </a:r>
          </a:p>
          <a:p>
            <a:pPr lvl="0"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программы факультативных занятий для учеников 9-10 классов школ </a:t>
            </a:r>
            <a:b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семейной жизни»; </a:t>
            </a:r>
          </a:p>
          <a:p>
            <a:pPr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проект «Родительский университет» и др.</a:t>
            </a:r>
            <a:endParaRPr kumimoji="0" lang="ru-RU" sz="1400" b="1" i="0" u="none" strike="noStrike" kern="1200" cap="none" spc="110" normalizeH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71368" y="3043680"/>
            <a:ext cx="92981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конкурс «Семья года» </a:t>
            </a:r>
          </a:p>
        </p:txBody>
      </p:sp>
    </p:spTree>
    <p:extLst>
      <p:ext uri="{BB962C8B-B14F-4D97-AF65-F5344CB8AC3E}">
        <p14:creationId xmlns:p14="http://schemas.microsoft.com/office/powerpoint/2010/main" val="69726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514599" y="316928"/>
            <a:ext cx="96484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ru-RU" sz="3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7. </a:t>
            </a:r>
            <a:r>
              <a:rPr lang="ru-RU" sz="25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Беларусь в международных рейтингах </a:t>
            </a:r>
            <a:endParaRPr lang="ru-RU" sz="3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3569" y="1047036"/>
            <a:ext cx="94259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стран по эффективности системы здравоохранения Беларусь в 2020 году заняла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 среди 57 стран. </a:t>
            </a:r>
            <a:endParaRPr lang="ru-RU" sz="20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2997" y="1869478"/>
            <a:ext cx="94464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стран с лучшими системами здравоохранения Беларусь в 2021 году заняла </a:t>
            </a:r>
            <a:b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 из 89 стран.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22997" y="3280549"/>
            <a:ext cx="94465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индексу охвата основными услугами здравоохранения Беларусь в 2021 году заняла </a:t>
            </a:r>
            <a:b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 из 204 стран.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4598" y="4727920"/>
            <a:ext cx="94548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показателю перинатальной смертности Беларусь по итогам 2019 года вошла </a:t>
            </a:r>
            <a:b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-15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53 стран с наиболее низкими показателями.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4599" y="3987307"/>
            <a:ext cx="94548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показателю младенческой смертности Беларусь по итогам 2021 года вошла </a:t>
            </a:r>
            <a:b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236 стран с наиболее низкими показателями.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4598" y="5472279"/>
            <a:ext cx="94548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показателю неонатальной смертности Беларусь по итогам 2020 года вошла </a:t>
            </a:r>
            <a:b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53 стран с наиболее низкими показателями.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00596" y="6223547"/>
            <a:ext cx="94689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счастливого детства Беларусь в 2021 году заняла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 среди 186 стран.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19756" y="2593163"/>
            <a:ext cx="94497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лучших стран мира для рождения ребенка Беларусь в 2020 году заняла </a:t>
            </a:r>
            <a:b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 из 180 стран.</a:t>
            </a:r>
          </a:p>
        </p:txBody>
      </p:sp>
    </p:spTree>
    <p:extLst>
      <p:ext uri="{BB962C8B-B14F-4D97-AF65-F5344CB8AC3E}">
        <p14:creationId xmlns:p14="http://schemas.microsoft.com/office/powerpoint/2010/main" val="197756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8|1|1|1.5|2.2|1.8|1.8|1|1.1|1.6|0.9|1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1102</Words>
  <Application>Microsoft Office PowerPoint</Application>
  <PresentationFormat>Широкоэкранный</PresentationFormat>
  <Paragraphs>113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微软雅黑</vt:lpstr>
      <vt:lpstr>Arial</vt:lpstr>
      <vt:lpstr>Arial Black</vt:lpstr>
      <vt:lpstr>Calibri</vt:lpstr>
      <vt:lpstr>Calibri Light</vt:lpstr>
      <vt:lpstr>Impact</vt:lpstr>
      <vt:lpstr>Monotype Corsiva</vt:lpstr>
      <vt:lpstr>Times New Roman</vt:lpstr>
      <vt:lpstr>Тема Office</vt:lpstr>
      <vt:lpstr>1_Тема Office</vt:lpstr>
      <vt:lpstr>        Единый день информирования населения  ДЕМОГРАФИЧЕСКАЯ БЕЗОПАСНОСТЬ –  ОСНОВА ПРОЦВЕТАНИЯ ОБЩЕСТВА,  ГЛАВНОЕ УСЛОВИЕ  РАЗВИТИЯ ГОСУДАРСТВА    июль 2023 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ДИАЛОГОВАЯ ПЛОЩАДКА</dc:title>
  <dc:creator>Высоцкая Снежана Сергеевна</dc:creator>
  <cp:lastModifiedBy>Оксана Э. Цыганкова</cp:lastModifiedBy>
  <cp:revision>219</cp:revision>
  <cp:lastPrinted>2023-07-11T16:20:58Z</cp:lastPrinted>
  <dcterms:created xsi:type="dcterms:W3CDTF">2023-06-27T13:11:58Z</dcterms:created>
  <dcterms:modified xsi:type="dcterms:W3CDTF">2023-07-17T09:46:22Z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1654218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S10.0.0</vt:lpwstr>
  </property>
</Properties>
</file>